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7" r:id="rId3"/>
    <p:sldId id="259" r:id="rId4"/>
    <p:sldId id="595" r:id="rId5"/>
    <p:sldId id="618" r:id="rId6"/>
    <p:sldId id="436" r:id="rId7"/>
    <p:sldId id="472" r:id="rId8"/>
    <p:sldId id="545" r:id="rId9"/>
    <p:sldId id="546" r:id="rId10"/>
    <p:sldId id="503" r:id="rId11"/>
    <p:sldId id="561" r:id="rId12"/>
    <p:sldId id="502" r:id="rId13"/>
    <p:sldId id="435" r:id="rId14"/>
    <p:sldId id="619" r:id="rId15"/>
    <p:sldId id="620" r:id="rId16"/>
    <p:sldId id="621" r:id="rId17"/>
    <p:sldId id="439" r:id="rId18"/>
    <p:sldId id="622" r:id="rId19"/>
    <p:sldId id="639" r:id="rId20"/>
    <p:sldId id="640" r:id="rId21"/>
    <p:sldId id="623" r:id="rId22"/>
    <p:sldId id="544" r:id="rId23"/>
    <p:sldId id="447" r:id="rId24"/>
    <p:sldId id="624" r:id="rId25"/>
    <p:sldId id="450" r:id="rId26"/>
    <p:sldId id="451" r:id="rId27"/>
    <p:sldId id="453" r:id="rId28"/>
    <p:sldId id="454" r:id="rId29"/>
    <p:sldId id="455" r:id="rId30"/>
    <p:sldId id="456" r:id="rId31"/>
    <p:sldId id="547" r:id="rId32"/>
    <p:sldId id="548" r:id="rId33"/>
    <p:sldId id="641" r:id="rId34"/>
    <p:sldId id="642" r:id="rId35"/>
    <p:sldId id="458" r:id="rId36"/>
    <p:sldId id="477" r:id="rId37"/>
    <p:sldId id="459" r:id="rId38"/>
    <p:sldId id="626" r:id="rId39"/>
    <p:sldId id="410" r:id="rId40"/>
    <p:sldId id="549" r:id="rId41"/>
    <p:sldId id="550" r:id="rId42"/>
    <p:sldId id="643" r:id="rId43"/>
    <p:sldId id="644" r:id="rId44"/>
    <p:sldId id="552" r:id="rId45"/>
    <p:sldId id="553" r:id="rId46"/>
    <p:sldId id="554" r:id="rId47"/>
    <p:sldId id="551" r:id="rId48"/>
    <p:sldId id="560" r:id="rId49"/>
    <p:sldId id="628" r:id="rId50"/>
    <p:sldId id="629" r:id="rId51"/>
    <p:sldId id="630" r:id="rId52"/>
    <p:sldId id="631" r:id="rId53"/>
    <p:sldId id="645" r:id="rId54"/>
    <p:sldId id="646" r:id="rId55"/>
    <p:sldId id="556" r:id="rId56"/>
    <p:sldId id="443" r:id="rId57"/>
    <p:sldId id="558" r:id="rId58"/>
    <p:sldId id="562" r:id="rId59"/>
    <p:sldId id="445" r:id="rId60"/>
    <p:sldId id="563" r:id="rId61"/>
    <p:sldId id="484" r:id="rId62"/>
    <p:sldId id="564" r:id="rId63"/>
    <p:sldId id="485" r:id="rId64"/>
    <p:sldId id="647" r:id="rId65"/>
    <p:sldId id="648" r:id="rId66"/>
    <p:sldId id="576" r:id="rId67"/>
    <p:sldId id="577" r:id="rId68"/>
    <p:sldId id="578" r:id="rId69"/>
    <p:sldId id="649" r:id="rId70"/>
    <p:sldId id="650" r:id="rId71"/>
    <p:sldId id="634" r:id="rId72"/>
    <p:sldId id="635" r:id="rId73"/>
    <p:sldId id="636" r:id="rId74"/>
    <p:sldId id="637" r:id="rId75"/>
    <p:sldId id="651" r:id="rId76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8"/>
    </p:embeddedFont>
    <p:embeddedFont>
      <p:font typeface="Cambria Math" panose="02040503050406030204" pitchFamily="18" charset="0"/>
      <p:regular r:id="rId79"/>
    </p:embeddedFont>
    <p:embeddedFont>
      <p:font typeface="Lucida Sans" panose="020B0602030504020204" pitchFamily="34" charset="0"/>
      <p:regular r:id="rId80"/>
      <p:bold r:id="rId81"/>
      <p:italic r:id="rId82"/>
      <p:boldItalic r:id="rId83"/>
    </p:embeddedFont>
    <p:embeddedFont>
      <p:font typeface="Ubuntu" panose="020B050403060203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4D"/>
    <a:srgbClr val="F2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92fc3c11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92fc3c11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5BE1-0D49-2401-CB62-F65C56F6D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5157D-6BAD-A772-337D-952E1D0F9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5EA53-95C5-B80C-DDE9-1AB986BB86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9870E-4630-76DB-7A53-DDF4BA779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44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FF31-F95F-0859-0DBE-C97CC0078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1C77F-EFB2-C766-8B70-D0FDB1A77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A00C1-61A7-70B7-11F5-9E8C448EB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69100-8542-6464-6130-E81E082C48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4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FD490-570D-5E31-4069-A7D13AF81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750816-4797-867D-968B-6A8F34CEC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86BA9-4F6D-11C7-3FB4-580DBF74F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CD2E8-8A17-D40F-267F-5BF904F192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9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7D834-3E27-68B6-886E-B9A3904A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9DC7D-7FA6-92FF-F449-7C0D48E51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4C858-1AF7-6D82-7D27-64B5ACE54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BA16B-CD1F-CA23-7B59-3925335CA5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80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36255-D44F-3FA1-9DD0-436BE2275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8B628-8326-B32B-603A-03E2474E1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687B4-2EBE-A4E0-FEED-40BAE414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2539D-A4D0-2985-177E-09FC75868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01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9BB2-1C36-38E4-5A6F-B8E29A19E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CEEEC-CE71-45A0-697F-C78DFFDBA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D691EC-DEA6-26D3-D461-242B75EA3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D64D3-D7F3-B7A1-F9F3-7C29A545C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5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8189D-F21A-A09E-B7E6-AD89A132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7B1B1-546E-8A31-B207-53388B879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E3AD3-605B-6376-5630-BBEC66586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56FC-7FA4-C807-B5CB-8CBD6D056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40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BE356-55D0-2DE0-2CE6-93021A52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A24B1A-E9DF-6F96-14D6-B6088C77E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F6245-D695-52ED-3056-F7818B53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06B95-EDCB-D34E-67EC-E42A56191C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78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23AF4-783A-E55A-BB52-FEE8EB3E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5713B1-DC1B-814F-5828-83700C89E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D9C51D-13CD-881B-3C55-F1F57E2E4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6CA68-FF78-59F8-19BA-DE24683C8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4AF24-A0F4-51D8-BEAB-FEF67513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DDEC4-49E0-CF3F-8DFA-2CE8496EC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46C5CB-4152-3461-B2E4-E236A3B86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92115-C235-49A6-B147-34CD0F074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2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fc2d55ca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fc2d55ca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92fc3c1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92fc3c11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5E6CE-6A40-168B-CFC4-16E787EB2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924D9-D557-ADA8-056F-35FFAD188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7E2E9-CCDD-591A-6714-59428ED79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55603-2FC3-90CF-058C-AD22CED42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4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16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446EB-34E7-086A-D684-ABBEDCC2C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C46E0-F7DF-FDDC-4F6A-569456939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7DEFC-D14E-353A-2A8A-B6647732B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51EC-3613-8AF1-8245-296646C7C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BABA-5F87-9F0B-F925-5ABF4605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67070-9CC2-6CC7-1D88-A7533590B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5B788-CDB6-6A54-FDBF-E4B0D0462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79FE8-B126-0A37-050B-37087D6E9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6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09009-AD39-91FE-3B35-BE076A358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9456C-D102-8DD3-AB7A-B3087C225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28708-0798-D371-A8EB-F13BCDC85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EFB88-4838-3D88-CF9D-C13D77AA07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9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5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525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63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‹N›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6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2F6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5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wjh.harvard.edu/~inquirer/inquirerbasic.x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47"/>
            <a:ext cx="9143998" cy="514558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57200" y="3150800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8 weekend per diventare Machine Learning Specialist</a:t>
            </a:r>
            <a:endParaRPr b="1" dirty="0">
              <a:solidFill>
                <a:srgbClr val="FF93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57200" y="1982875"/>
            <a:ext cx="45447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Artificial Intelligence </a:t>
            </a:r>
            <a:endParaRPr sz="29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for developers</a:t>
            </a:r>
            <a:endParaRPr sz="29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>
            <a:normAutofit lnSpcReduction="10000"/>
          </a:bodyPr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>
            <a:normAutofit lnSpcReduction="10000"/>
          </a:bodyPr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>
            <a:normAutofit lnSpcReduction="10000"/>
          </a:bodyPr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934D"/>
                </a:solidFill>
              </a:rPr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>
                <a:solidFill>
                  <a:srgbClr val="FF934D"/>
                </a:solidFill>
              </a:rPr>
              <a:t>Classaification</a:t>
            </a:r>
            <a:r>
              <a:rPr lang="en-US" sz="3600" dirty="0">
                <a:solidFill>
                  <a:srgbClr val="FF934D"/>
                </a:solidFill>
              </a:rPr>
              <a:t>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934D"/>
                </a:solidFill>
              </a:rPr>
              <a:t>Classification Methods:</a:t>
            </a:r>
            <a:br>
              <a:rPr lang="en-US" sz="3600" dirty="0">
                <a:solidFill>
                  <a:srgbClr val="FF934D"/>
                </a:solidFill>
              </a:rPr>
            </a:br>
            <a:r>
              <a:rPr lang="en-US" sz="3600" dirty="0">
                <a:solidFill>
                  <a:srgbClr val="FF934D"/>
                </a:solidFill>
              </a:rPr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934D"/>
                </a:solidFill>
              </a:rPr>
              <a:t>Classification Methods:</a:t>
            </a:r>
            <a:br>
              <a:rPr lang="en-US" sz="3600" dirty="0">
                <a:solidFill>
                  <a:srgbClr val="FF934D"/>
                </a:solidFill>
              </a:rPr>
            </a:br>
            <a:r>
              <a:rPr lang="en-US" sz="3600" dirty="0">
                <a:solidFill>
                  <a:srgbClr val="FF934D"/>
                </a:solidFill>
              </a:rPr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04FE-6208-7E0F-B3C2-70481BDD3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13B57D0-15D7-CF3F-CA95-4CC76686E4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DF26E5D-682F-77B0-87E5-56006E3FA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The task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C5D032-C216-94A2-246E-56FCCC1FD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1117016-FE23-8C52-FDC4-4EB0A445FF1E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432C5D6B-945F-7ADA-9138-7AA1A52C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11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13119"/>
          <a:stretch/>
        </p:blipFill>
        <p:spPr>
          <a:xfrm>
            <a:off x="0" y="2"/>
            <a:ext cx="9143998" cy="44704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57200" y="2324699"/>
            <a:ext cx="3612900" cy="102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Maurizio Atzori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Università degli Studi di Cagliari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i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atzori@unica.it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i="1" dirty="0">
              <a:solidFill>
                <a:srgbClr val="FF93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i="1" dirty="0" err="1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February</a:t>
            </a:r>
            <a:r>
              <a:rPr lang="it-IT" sz="1600" i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 9-10 , 2024</a:t>
            </a:r>
            <a:endParaRPr sz="1600" i="1" dirty="0">
              <a:solidFill>
                <a:srgbClr val="FF93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57200" y="1723050"/>
            <a:ext cx="4835236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Natural Language Processing</a:t>
            </a:r>
            <a:endParaRPr sz="23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25" y="4703125"/>
            <a:ext cx="912725" cy="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4550" y="4770799"/>
            <a:ext cx="964848" cy="1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55032-840D-075D-C21E-E85A6847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24A2AE6F-0AE3-3B45-7404-94857F93E7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EB371B8-144B-4A1E-C443-E9770391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Naive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Bayes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Classifier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F0622-2E79-6081-2574-A2F8E598F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7562DA77-1123-B86E-EAD7-9EC974FE7F70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D45C19FF-1063-9823-3521-72E6D42F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573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/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34D"/>
                </a:solidFill>
              </a:rPr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19100" progId="Equation.3">
                  <p:embed/>
                </p:oleObj>
              </mc:Choice>
              <mc:Fallback>
                <p:oleObj name="Equation" r:id="rId2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Na</a:t>
            </a:r>
            <a:r>
              <a:rPr lang="fr-FR" dirty="0">
                <a:solidFill>
                  <a:srgbClr val="FF934D"/>
                </a:solidFill>
              </a:rPr>
              <a:t>i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292100" progId="Equation.3">
                  <p:embed/>
                </p:oleObj>
              </mc:Choice>
              <mc:Fallback>
                <p:oleObj name="Equation" r:id="rId2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419100" progId="Equation.3">
                  <p:embed/>
                </p:oleObj>
              </mc:Choice>
              <mc:Fallback>
                <p:oleObj name="Equation" r:id="rId4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200" imgH="292100" progId="Equation.3">
                  <p:embed/>
                </p:oleObj>
              </mc:Choice>
              <mc:Fallback>
                <p:oleObj name="Equation" r:id="rId6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Na</a:t>
            </a:r>
            <a:r>
              <a:rPr lang="fr-FR" dirty="0">
                <a:solidFill>
                  <a:srgbClr val="FF934D"/>
                </a:solidFill>
              </a:rPr>
              <a:t>i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51000" imgH="292100" progId="Equation.3">
                  <p:embed/>
                </p:oleObj>
              </mc:Choice>
              <mc:Fallback>
                <p:oleObj name="Equation" r:id="rId2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3100" imgH="292100" progId="Equation.3">
                  <p:embed/>
                </p:oleObj>
              </mc:Choice>
              <mc:Fallback>
                <p:oleObj name="Equation" r:id="rId4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Na</a:t>
            </a:r>
            <a:r>
              <a:rPr lang="fr-FR" dirty="0">
                <a:solidFill>
                  <a:srgbClr val="FF934D"/>
                </a:solidFill>
              </a:rPr>
              <a:t>ï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Multinomial Na</a:t>
            </a:r>
            <a:r>
              <a:rPr lang="fr-FR" dirty="0">
                <a:solidFill>
                  <a:srgbClr val="FF934D"/>
                </a:solidFill>
              </a:rPr>
              <a:t>i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500" imgH="215900" progId="Equation.3">
                  <p:embed/>
                </p:oleObj>
              </mc:Choice>
              <mc:Fallback>
                <p:oleObj name="Equation" r:id="rId2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92500" imgH="215900" progId="Equation.3">
                  <p:embed/>
                </p:oleObj>
              </mc:Choice>
              <mc:Fallback>
                <p:oleObj name="Equation" r:id="rId4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Multinomial Na</a:t>
            </a:r>
            <a:r>
              <a:rPr lang="fr-FR" dirty="0">
                <a:solidFill>
                  <a:srgbClr val="FF934D"/>
                </a:solidFill>
              </a:rPr>
              <a:t>i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35200" imgH="292100" progId="Equation.3">
                  <p:embed/>
                </p:oleObj>
              </mc:Choice>
              <mc:Fallback>
                <p:oleObj name="Equation" r:id="rId2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368300" progId="Equation.3">
                  <p:embed/>
                </p:oleObj>
              </mc:Choice>
              <mc:Fallback>
                <p:oleObj name="Equation" r:id="rId4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-975"/>
            <a:ext cx="9144000" cy="4485000"/>
          </a:xfrm>
          <a:prstGeom prst="rect">
            <a:avLst/>
          </a:prstGeom>
          <a:solidFill>
            <a:srgbClr val="F2F6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2F6F0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25" y="4703125"/>
            <a:ext cx="912725" cy="2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550" y="4770799"/>
            <a:ext cx="964848" cy="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 rot="10800000">
            <a:off x="7917007" y="7"/>
            <a:ext cx="1227000" cy="3250200"/>
          </a:xfrm>
          <a:prstGeom prst="rtTriangle">
            <a:avLst/>
          </a:prstGeom>
          <a:solidFill>
            <a:srgbClr val="FF93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 rot="-5400000" flipH="1">
            <a:off x="6220644" y="-1934625"/>
            <a:ext cx="989700" cy="4857000"/>
          </a:xfrm>
          <a:prstGeom prst="rtTriangle">
            <a:avLst/>
          </a:prstGeom>
          <a:solidFill>
            <a:srgbClr val="2E41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545125" y="558052"/>
            <a:ext cx="5210736" cy="54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Outline of the course</a:t>
            </a:r>
            <a:endParaRPr sz="2000" b="1" dirty="0">
              <a:solidFill>
                <a:srgbClr val="FF93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45126" y="1105020"/>
            <a:ext cx="77889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Intro on AI, ML and NLP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Text Processing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Words and Corpora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Lexical</a:t>
            </a: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similarity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Language Modeling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Semantic similarity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Knowledge Graphs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" sz="16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Intro to Large Language Models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34D"/>
                </a:solidFill>
              </a:rPr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 fontScale="92500"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6300" imgH="393700" progId="Equation.3">
                  <p:embed/>
                </p:oleObj>
              </mc:Choice>
              <mc:Fallback>
                <p:oleObj name="Equation" r:id="rId2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F02B1-47D0-EAE9-75A5-AE6007C3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CD361F78-7E0A-CD01-7ECF-62ACF3195E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78D3F1D1-EB29-9D08-7C4A-196F3A1E2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Naive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Bayes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Classifier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CB758A-A11A-2E91-25B8-A8579A12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7C5CD052-1095-AA93-3144-7354A8B78E42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E6265AA-6186-51A4-33AA-809928A1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093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F52BD-50EB-B301-F6A8-86B89BA2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C1A27A9E-1599-F0A8-692D-D380DAC93A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6D96716C-ED3E-CE50-A73C-B65917A2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Naive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Bayes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9813D6-AAFC-2F98-21D4-1A4A32686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2B11D269-91EB-880A-662F-995529707EB4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D94DFC9E-A472-6289-A63E-7039FEED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88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solidFill>
                  <a:srgbClr val="FF934D"/>
                </a:solidFill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 dirty="0">
                <a:solidFill>
                  <a:srgbClr val="FF934D"/>
                </a:solidFill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dirty="0" err="1">
                <a:solidFill>
                  <a:srgbClr val="FF934D"/>
                </a:solidFill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>
                <a:solidFill>
                  <a:srgbClr val="FF934D"/>
                </a:solidFill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/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934D"/>
                </a:solidFill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39900" imgH="584200" progId="Equation.3">
                  <p:embed/>
                </p:oleObj>
              </mc:Choice>
              <mc:Fallback>
                <p:oleObj name="Equation" r:id="rId2" imgW="1739900" imgH="5842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FF934D"/>
                </a:solidFill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83000" imgH="571500" progId="Equation.3">
                  <p:embed/>
                </p:oleObj>
              </mc:Choice>
              <mc:Fallback>
                <p:oleObj name="Equation" r:id="rId2" imgW="3683000" imgH="571500" progId="Equation.3">
                  <p:embed/>
                  <p:pic>
                    <p:nvPicPr>
                      <p:cNvPr id="430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/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500" imgH="292100" progId="Equation.3">
                  <p:embed/>
                </p:oleObj>
              </mc:Choice>
              <mc:Fallback>
                <p:oleObj name="Equation" r:id="rId4" imgW="1968500" imgH="292100" progId="Equation.3">
                  <p:embed/>
                  <p:pic>
                    <p:nvPicPr>
                      <p:cNvPr id="430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Laplace (add-1) smoothing for Na</a:t>
            </a:r>
            <a:r>
              <a:rPr lang="fr-FR" dirty="0">
                <a:solidFill>
                  <a:srgbClr val="FF934D"/>
                </a:solidFill>
              </a:rPr>
              <a:t>ï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/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0" imgH="571500" progId="Equation.3">
                  <p:embed/>
                </p:oleObj>
              </mc:Choice>
              <mc:Fallback>
                <p:oleObj name="Equation" r:id="rId2" imgW="1905000" imgH="571500" progId="Equation.3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900" imgH="711200" progId="Equation.3">
                  <p:embed/>
                </p:oleObj>
              </mc:Choice>
              <mc:Fallback>
                <p:oleObj name="Equation" r:id="rId4" imgW="1612900" imgH="711200" progId="Equation.3">
                  <p:embed/>
                  <p:pic>
                    <p:nvPicPr>
                      <p:cNvPr id="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27200" imgH="571500" progId="Equation.3">
                  <p:embed/>
                </p:oleObj>
              </mc:Choice>
              <mc:Fallback>
                <p:oleObj name="Equation" r:id="rId6" imgW="1727200" imgH="5715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81200" imgH="431800" progId="Equation.3">
                  <p:embed/>
                </p:oleObj>
              </mc:Choice>
              <mc:Fallback>
                <p:oleObj name="Equation" r:id="rId2" imgW="1981200" imgH="431800" progId="Equation.3">
                  <p:embed/>
                  <p:pic>
                    <p:nvPicPr>
                      <p:cNvPr id="522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52600" imgH="406400" progId="Equation.3">
                  <p:embed/>
                </p:oleObj>
              </mc:Choice>
              <mc:Fallback>
                <p:oleObj name="Equation" r:id="rId4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261AC-E6BD-2C33-A371-98F4273C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54A2D15E-824F-1308-8820-595C837941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05E74E58-F5AB-A51E-7409-CD03BC2D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The task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95A502-2201-00AC-2B8C-370A9D469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D068929D-C2FA-119D-3951-849336BAD334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54EA137F-CBAD-22DF-0164-6AF8F92A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345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 lnSpcReduction="10000"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563BB-0908-5F5B-999B-3200C8340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7A917CC8-6D58-A43D-9301-5279529246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1539F1E5-A1F2-869B-3755-7E4A0C7B3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Naive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Bayes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F7A481-1013-D3DF-1E4B-DF8C4C82E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E076B4A3-0FD2-085B-EB03-DB8F8EC35592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B4CDB4D7-F1CE-8EFB-39F1-5088853E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8512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0120-B8EE-9B7D-0917-BD63ADC7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E1AF8D0B-F232-12EE-2E29-05EBD9DA49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CD7204A8-01ED-CF22-5B6A-7DC000BC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Naive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Bayes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: Sentiment and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Binary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NB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55EF5-93BA-C81D-929F-068C541D9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DA66A65C-C3B2-A1B1-69C3-61A1103A08E9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6D0BC1ED-B12A-19F9-7747-1B27EB854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931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52600" imgH="406400" progId="Equation.3">
                  <p:embed/>
                </p:oleObj>
              </mc:Choice>
              <mc:Fallback>
                <p:oleObj name="Equation" r:id="rId2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81200" imgH="431800" progId="Equation.3">
                    <p:embed/>
                  </p:oleObj>
                </mc:Choice>
                <mc:Fallback>
                  <p:oleObj name="Equation" r:id="rId4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34D"/>
                </a:solidFill>
              </a:rPr>
              <a:t>Binary </a:t>
            </a:r>
            <a:r>
              <a:rPr lang="en-US" dirty="0" err="1">
                <a:solidFill>
                  <a:srgbClr val="FF934D"/>
                </a:solidFill>
              </a:rPr>
              <a:t>Maultinomial</a:t>
            </a:r>
            <a:r>
              <a:rPr lang="en-US" dirty="0">
                <a:solidFill>
                  <a:srgbClr val="FF934D"/>
                </a:solidFill>
              </a:rPr>
              <a:t> Na</a:t>
            </a:r>
            <a:r>
              <a:rPr lang="fr-FR" dirty="0">
                <a:solidFill>
                  <a:srgbClr val="FF934D"/>
                </a:solidFill>
              </a:rPr>
              <a:t>i</a:t>
            </a:r>
            <a:r>
              <a:rPr lang="en-US" dirty="0" err="1">
                <a:solidFill>
                  <a:srgbClr val="FF934D"/>
                </a:solidFill>
              </a:rPr>
              <a:t>ve</a:t>
            </a:r>
            <a:r>
              <a:rPr lang="en-US" dirty="0">
                <a:solidFill>
                  <a:srgbClr val="FF934D"/>
                </a:solidFill>
              </a:rPr>
              <a:t> Bayes</a:t>
            </a:r>
            <a:br>
              <a:rPr lang="en-US" dirty="0">
                <a:solidFill>
                  <a:srgbClr val="FF934D"/>
                </a:solidFill>
              </a:rPr>
            </a:br>
            <a:r>
              <a:rPr lang="en-US" dirty="0">
                <a:solidFill>
                  <a:srgbClr val="FF934D"/>
                </a:solidFill>
              </a:rPr>
              <a:t> on a test document </a:t>
            </a:r>
            <a:r>
              <a:rPr lang="en-US" i="1" dirty="0">
                <a:solidFill>
                  <a:srgbClr val="FF934D"/>
                </a:solidFill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71700" imgH="393700" progId="Equation.3">
                  <p:embed/>
                </p:oleObj>
              </mc:Choice>
              <mc:Fallback>
                <p:oleObj name="Equation" r:id="rId2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C48EA-C124-7BDA-2582-D0DA305F9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06ECED1B-D57B-6935-CD39-CFF24D7163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D89780A2-0126-6507-926F-CFC4C783B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Naive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Bayes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: Sentiment and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Binary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NB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D76123-B99C-62E0-5707-9B1219A48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DEE2DBB9-D7CA-57E4-703A-A14CC8BD4BE8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CF9ECAE5-DC4C-6948-9ECC-8647FA62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6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79D8-8A5D-0D90-6A6E-8A21EF872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C5113D9C-52EA-BB93-7066-4503FE69D8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E8B3CCA0-315C-AC8F-FFD5-5DD2A104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More on Sentiment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Classification</a:t>
            </a:r>
            <a:endParaRPr lang="it-IT" sz="32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8EAE67-A7EC-75CE-BD78-5304925A9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E053BD4-BF33-6C61-D730-C54B8B699FD0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09E3A63A-3BB1-05CF-DB22-8697B962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9853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85000" lnSpcReduction="100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934D"/>
                </a:solidFill>
              </a:rPr>
              <a:t>Na</a:t>
            </a:r>
            <a:r>
              <a:rPr lang="fr-FR" dirty="0">
                <a:solidFill>
                  <a:srgbClr val="FF934D"/>
                </a:solidFill>
              </a:rPr>
              <a:t>i</a:t>
            </a:r>
            <a:r>
              <a:rPr lang="en-GB" dirty="0" err="1">
                <a:solidFill>
                  <a:srgbClr val="FF934D"/>
                </a:solidFill>
              </a:rPr>
              <a:t>ve</a:t>
            </a:r>
            <a:r>
              <a:rPr lang="en-GB" dirty="0">
                <a:solidFill>
                  <a:srgbClr val="FF934D"/>
                </a:solidFill>
              </a:rPr>
              <a:t> Bayes in Other tasks: Spam Filtering</a:t>
            </a:r>
            <a:endParaRPr lang="en-US" dirty="0">
              <a:solidFill>
                <a:srgbClr val="FF934D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2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1D87A-82A4-22AC-119B-CEB0729F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C66D6511-930A-0B89-1095-C302899E1C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1FF52E67-BFA3-5C24-E60D-3A8DCBB3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More on Sentiment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Classification</a:t>
            </a:r>
            <a:endParaRPr lang="it-IT" sz="32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3B6EFC-CE2C-CB6A-99A1-1A62405EA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7B860326-47B1-848C-652A-B627150B455D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9907C67C-2685-C1EC-FBE8-640A3EA6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2938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F86D-080F-0E52-A8C7-21AD888E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C48D1858-9E36-1F1E-CBED-A59791F138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508E5AD4-8649-6BB0-56C5-4FD3A17C8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Multiclass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(skip)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A5217-9075-12F6-6D0C-BCCE49C84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02AEF25-A7CE-A149-E165-BE54BBDD68EF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72C13A64-D57B-7786-D003-E1C32B83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0022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F281-E168-C5C9-EB1D-62AFBBAF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F9AAD923-2DAA-A916-00F6-71F3FB3762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22CDF05-4266-DF05-6667-FE47F6486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Multiclass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(skip)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623A61-C5A6-FD96-0EDF-46E349413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BF4E029-B8E2-B878-6807-2154584DF5A1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3E814DF5-34AE-C699-D8A3-CE545E4F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007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934D"/>
                </a:solidFill>
              </a:rPr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2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7B8B-FB8F-3A2A-1D8D-3F4D1A84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E72AFCEC-DAD0-4629-6CE3-3F73A530E8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661D03BA-2195-A355-F374-15F34E048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Avoiding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Harms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in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Classification</a:t>
            </a:r>
            <a:endParaRPr lang="it-IT" sz="32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B0D185-E332-42A9-89E6-DBA412FB5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3FE7191-D542-DD04-3606-3F185A6E4CA3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8FEF5A3A-F1BD-1F7E-47ED-EA77C38A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678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34D"/>
                </a:solidFill>
              </a:rPr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D5421-6BFD-13EC-F135-20961D24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A5C99C2A-F156-A496-BE99-9887D4F705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617"/>
          <a:stretch/>
        </p:blipFill>
        <p:spPr>
          <a:xfrm flipH="1">
            <a:off x="-2" y="0"/>
            <a:ext cx="66640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B686F373-280F-F369-F8C2-ECD5CB1F1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Avoiding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Harms</a:t>
            </a:r>
            <a:r>
              <a:rPr lang="it-IT" sz="3200" b="1" dirty="0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 in </a:t>
            </a:r>
            <a:r>
              <a:rPr lang="it-IT" sz="3200" b="1" dirty="0" err="1">
                <a:solidFill>
                  <a:srgbClr val="2E4153"/>
                </a:solidFill>
                <a:latin typeface="Ubuntu"/>
                <a:ea typeface="Ubuntu"/>
                <a:cs typeface="Ubuntu"/>
                <a:sym typeface="Ubuntu"/>
              </a:rPr>
              <a:t>Classification</a:t>
            </a:r>
            <a:endParaRPr lang="it-IT" sz="3200" b="1" dirty="0">
              <a:solidFill>
                <a:srgbClr val="2E41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A81D3-CD23-F7AB-3B67-7D49E251B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CC8D53C1-4554-5A9C-DBA6-71527AC52B2D}"/>
              </a:ext>
            </a:extLst>
          </p:cNvPr>
          <p:cNvSpPr txBox="1"/>
          <p:nvPr/>
        </p:nvSpPr>
        <p:spPr>
          <a:xfrm>
            <a:off x="3460238" y="3012254"/>
            <a:ext cx="4768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934C"/>
                </a:solidFill>
                <a:latin typeface="Ubuntu"/>
                <a:ea typeface="Ubuntu"/>
                <a:cs typeface="Ubuntu"/>
                <a:sym typeface="Ubuntu"/>
              </a:rPr>
              <a:t>Text Classification</a:t>
            </a: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8A817BEB-B3C7-BF1D-0348-82E9EA43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420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34D"/>
                </a:solidFill>
              </a:rPr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34D"/>
                </a:solidFill>
              </a:rPr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2859</Words>
  <Application>Microsoft Office PowerPoint</Application>
  <PresentationFormat>Presentazione su schermo (16:9)</PresentationFormat>
  <Paragraphs>444</Paragraphs>
  <Slides>75</Slides>
  <Notes>19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75</vt:i4>
      </vt:variant>
    </vt:vector>
  </HeadingPairs>
  <TitlesOfParts>
    <vt:vector size="87" baseType="lpstr">
      <vt:lpstr>Lucida Sans</vt:lpstr>
      <vt:lpstr>Times New Roman</vt:lpstr>
      <vt:lpstr>Lucida Grande</vt:lpstr>
      <vt:lpstr>Ubuntu</vt:lpstr>
      <vt:lpstr>Calibri</vt:lpstr>
      <vt:lpstr>Courier</vt:lpstr>
      <vt:lpstr>Wingdings</vt:lpstr>
      <vt:lpstr>Arial</vt:lpstr>
      <vt:lpstr>Cambria Math</vt:lpstr>
      <vt:lpstr>ＭＳ Ｐゴシック</vt:lpstr>
      <vt:lpstr>Simple Light</vt:lpstr>
      <vt:lpstr>Equation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Classaification Methods:  Hand-coded rules</vt:lpstr>
      <vt:lpstr>Classification Methods: Supervised Machine Learning</vt:lpstr>
      <vt:lpstr>Classification Methods: Supervised Machine Learning</vt:lpstr>
      <vt:lpstr>Presentazione standard di PowerPoint</vt:lpstr>
      <vt:lpstr> 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 </vt:lpstr>
      <vt:lpstr> 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 </vt:lpstr>
      <vt:lpstr> 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Maultinomial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 </vt:lpstr>
      <vt:lpstr> 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 </vt:lpstr>
      <vt:lpstr> </vt:lpstr>
      <vt:lpstr>Confusion Matrix for 3-class classification</vt:lpstr>
      <vt:lpstr>How to combine P/R from 3 classes to get one metric</vt:lpstr>
      <vt:lpstr>Macroaveraging and Microaveraging</vt:lpstr>
      <vt:lpstr> </vt:lpstr>
      <vt:lpstr> </vt:lpstr>
      <vt:lpstr>Harms in sentiment classifiers</vt:lpstr>
      <vt:lpstr>Harms in toxicity classification</vt:lpstr>
      <vt:lpstr>What causes these harms?</vt:lpstr>
      <vt:lpstr>Model Cards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Maurizio Atzori</cp:lastModifiedBy>
  <cp:revision>14</cp:revision>
  <dcterms:modified xsi:type="dcterms:W3CDTF">2024-02-20T10:58:07Z</dcterms:modified>
</cp:coreProperties>
</file>